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7D7B0-97EF-424D-9B0A-6F71ABCE90D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D2D2B6-B037-4AE9-9D64-32F5B26D1C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382000" cy="1981200"/>
          </a:xfrm>
        </p:spPr>
        <p:txBody>
          <a:bodyPr/>
          <a:lstStyle/>
          <a:p>
            <a:pPr algn="l"/>
            <a:r>
              <a:rPr lang="sr-Latn-RS" dirty="0" smtClean="0"/>
              <a:t>PRESENT CONTINUOUS </a:t>
            </a:r>
            <a:br>
              <a:rPr lang="sr-Latn-RS" dirty="0" smtClean="0"/>
            </a:br>
            <a:r>
              <a:rPr lang="sr-Latn-RS" dirty="0" smtClean="0"/>
              <a:t>- trajno sadašnje vreme -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5600"/>
            <a:ext cx="21812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838200" y="2438400"/>
            <a:ext cx="3657600" cy="1828800"/>
          </a:xfrm>
          <a:prstGeom prst="wedgeRoundRectCallout">
            <a:avLst>
              <a:gd name="adj1" fmla="val 65856"/>
              <a:gd name="adj2" fmla="val 518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Present Continuous upotrebljavamo za radnje koje se dešavaju u trenutku govora – NOW (SADA)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0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Rešenja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02863" cy="3962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6449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7338248" cy="26146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8999"/>
            <a:ext cx="4953000" cy="301223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46" name="Picture 6" descr="C:\Users\Ucenik\AppData\Local\Microsoft\Windows\INetCache\IE\E82J6XOG\6767320723_d25c3c829f_z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08217"/>
            <a:ext cx="2690812" cy="26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05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2568504" cy="2438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pPr marL="109728" indent="0">
              <a:buNone/>
            </a:pPr>
            <a:endParaRPr lang="sr-Latn-RS" dirty="0" smtClean="0"/>
          </a:p>
          <a:p>
            <a:pPr marL="109728" indent="0">
              <a:buNone/>
            </a:pPr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pPr marL="109728" indent="0">
              <a:buNone/>
            </a:pPr>
            <a:r>
              <a:rPr lang="sr-Latn-RS" dirty="0" smtClean="0"/>
              <a:t>                   </a:t>
            </a:r>
            <a:endParaRPr lang="sr-Latn-RS" dirty="0"/>
          </a:p>
          <a:p>
            <a:pPr marL="109728" indent="0">
              <a:buNone/>
            </a:pPr>
            <a:endParaRPr lang="sr-Latn-RS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34114"/>
            <a:ext cx="2819400" cy="33042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Rounded Rectangular Callout 4"/>
          <p:cNvSpPr/>
          <p:nvPr/>
        </p:nvSpPr>
        <p:spPr>
          <a:xfrm>
            <a:off x="3940104" y="450273"/>
            <a:ext cx="1752600" cy="1066800"/>
          </a:xfrm>
          <a:prstGeom prst="wedgeRoundRectCallout">
            <a:avLst>
              <a:gd name="adj1" fmla="val -78541"/>
              <a:gd name="adj2" fmla="val 261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sr-Latn-RS" dirty="0" smtClean="0"/>
              <a:t>I am reading.</a:t>
            </a:r>
            <a:endParaRPr lang="sr-Latn-R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312227" y="1905000"/>
            <a:ext cx="1752600" cy="1066800"/>
          </a:xfrm>
          <a:prstGeom prst="wedgeRoundRectCallout">
            <a:avLst>
              <a:gd name="adj1" fmla="val 79562"/>
              <a:gd name="adj2" fmla="val 988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sr-Latn-RS" dirty="0" smtClean="0"/>
              <a:t>We are watching TV.</a:t>
            </a:r>
            <a:endParaRPr lang="sr-Latn-RS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723" y="5029200"/>
            <a:ext cx="4733277" cy="14608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7" y="3735581"/>
            <a:ext cx="4580877" cy="155591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6017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410200"/>
          </a:xfrm>
        </p:spPr>
        <p:txBody>
          <a:bodyPr/>
          <a:lstStyle/>
          <a:p>
            <a:pPr marL="109728" indent="0">
              <a:buNone/>
            </a:pPr>
            <a:r>
              <a:rPr lang="sr-Latn-RS" dirty="0" smtClean="0"/>
              <a:t>Kako se gradi Present Continuous?</a:t>
            </a:r>
            <a:br>
              <a:rPr lang="sr-Latn-RS" dirty="0" smtClean="0"/>
            </a:br>
            <a:endParaRPr lang="sr-Latn-RS" dirty="0" smtClean="0"/>
          </a:p>
          <a:p>
            <a:pPr marL="109728" indent="0">
              <a:buNone/>
            </a:pP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2400" dirty="0" smtClean="0"/>
              <a:t>		  </a:t>
            </a:r>
            <a:r>
              <a:rPr lang="sr-Latn-RS" sz="2000" dirty="0" smtClean="0"/>
              <a:t>Pomoćni glagol to be</a:t>
            </a:r>
            <a:r>
              <a:rPr lang="sr-Latn-RS" sz="2400" dirty="0" smtClean="0"/>
              <a:t/>
            </a:r>
            <a:br>
              <a:rPr lang="sr-Latn-RS" sz="2400" dirty="0" smtClean="0"/>
            </a:br>
            <a:r>
              <a:rPr lang="sr-Latn-RS" sz="2400" dirty="0" smtClean="0"/>
              <a:t>SUBJEKAT    +   </a:t>
            </a:r>
            <a:r>
              <a:rPr lang="sr-Latn-RS" sz="2400" dirty="0" smtClean="0">
                <a:solidFill>
                  <a:srgbClr val="00B050"/>
                </a:solidFill>
              </a:rPr>
              <a:t>AM/ARE/IS </a:t>
            </a:r>
            <a:r>
              <a:rPr lang="sr-Latn-RS" sz="2400" dirty="0" smtClean="0"/>
              <a:t>   +   GLAVNI GLAGOL+</a:t>
            </a:r>
            <a:r>
              <a:rPr lang="sr-Latn-RS" sz="2400" dirty="0" smtClean="0">
                <a:solidFill>
                  <a:srgbClr val="FF0000"/>
                </a:solidFill>
              </a:rPr>
              <a:t>ING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sr-Latn-RS" dirty="0" smtClean="0"/>
          </a:p>
          <a:p>
            <a:pPr marL="109728" indent="0">
              <a:buNone/>
            </a:pPr>
            <a:endParaRPr lang="sr-Latn-RS" dirty="0" smtClean="0"/>
          </a:p>
          <a:p>
            <a:pPr marL="109728" indent="0">
              <a:buNone/>
            </a:pPr>
            <a:r>
              <a:rPr lang="sr-Latn-RS" dirty="0" smtClean="0"/>
              <a:t>I                         </a:t>
            </a:r>
            <a:r>
              <a:rPr lang="sr-Latn-RS" dirty="0" smtClean="0">
                <a:solidFill>
                  <a:srgbClr val="00B050"/>
                </a:solidFill>
              </a:rPr>
              <a:t>am </a:t>
            </a:r>
            <a:r>
              <a:rPr lang="sr-Latn-RS" dirty="0" smtClean="0"/>
              <a:t>                    play</a:t>
            </a:r>
            <a:r>
              <a:rPr lang="sr-Latn-RS" dirty="0" smtClean="0">
                <a:solidFill>
                  <a:srgbClr val="FF0000"/>
                </a:solidFill>
              </a:rPr>
              <a:t>ing</a:t>
            </a:r>
            <a:r>
              <a:rPr lang="sr-Latn-RS" dirty="0" smtClean="0"/>
              <a:t>.</a:t>
            </a:r>
            <a:br>
              <a:rPr lang="sr-Latn-RS" dirty="0" smtClean="0"/>
            </a:br>
            <a:r>
              <a:rPr lang="sr-Latn-RS" dirty="0" smtClean="0"/>
              <a:t>She                     </a:t>
            </a:r>
            <a:r>
              <a:rPr lang="sr-Latn-RS" dirty="0" smtClean="0">
                <a:solidFill>
                  <a:srgbClr val="00B050"/>
                </a:solidFill>
              </a:rPr>
              <a:t>is </a:t>
            </a:r>
            <a:r>
              <a:rPr lang="sr-Latn-RS" dirty="0" smtClean="0"/>
              <a:t>                     sleep</a:t>
            </a:r>
            <a:r>
              <a:rPr lang="sr-Latn-RS" dirty="0" smtClean="0">
                <a:solidFill>
                  <a:srgbClr val="FF0000"/>
                </a:solidFill>
              </a:rPr>
              <a:t>ing</a:t>
            </a:r>
            <a:r>
              <a:rPr lang="sr-Latn-RS" dirty="0" smtClean="0"/>
              <a:t>.</a:t>
            </a:r>
            <a:br>
              <a:rPr lang="sr-Latn-RS" dirty="0" smtClean="0"/>
            </a:br>
            <a:r>
              <a:rPr lang="sr-Latn-RS" dirty="0" smtClean="0"/>
              <a:t>We                      </a:t>
            </a:r>
            <a:r>
              <a:rPr lang="sr-Latn-RS" dirty="0" smtClean="0">
                <a:solidFill>
                  <a:srgbClr val="00B050"/>
                </a:solidFill>
              </a:rPr>
              <a:t>are</a:t>
            </a:r>
            <a:r>
              <a:rPr lang="sr-Latn-RS" dirty="0" smtClean="0"/>
              <a:t>                    runn</a:t>
            </a:r>
            <a:r>
              <a:rPr lang="sr-Latn-RS" dirty="0" smtClean="0">
                <a:solidFill>
                  <a:srgbClr val="FF0000"/>
                </a:solidFill>
              </a:rPr>
              <a:t>ing</a:t>
            </a:r>
            <a:r>
              <a:rPr lang="sr-Latn-RS" dirty="0" smtClean="0"/>
              <a:t>. 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>
            <a:noAutofit/>
          </a:bodyPr>
          <a:lstStyle/>
          <a:p>
            <a:r>
              <a:rPr lang="sr-Latn-RS" sz="2400" dirty="0" smtClean="0">
                <a:effectLst/>
              </a:rPr>
              <a:t>U odričnom obliku dodajemo </a:t>
            </a:r>
            <a:r>
              <a:rPr lang="sr-Latn-RS" sz="2400" dirty="0" smtClean="0">
                <a:solidFill>
                  <a:srgbClr val="FF0000"/>
                </a:solidFill>
                <a:effectLst/>
              </a:rPr>
              <a:t>NOT </a:t>
            </a:r>
            <a:r>
              <a:rPr lang="sr-Latn-RS" sz="2400" dirty="0" smtClean="0">
                <a:effectLst/>
              </a:rPr>
              <a:t>na </a:t>
            </a:r>
            <a:r>
              <a:rPr lang="sr-Latn-RS" sz="2400" u="sng" dirty="0" smtClean="0">
                <a:effectLst/>
              </a:rPr>
              <a:t>am/are/is</a:t>
            </a:r>
            <a:r>
              <a:rPr lang="sr-Latn-RS" sz="2400" dirty="0" smtClean="0">
                <a:effectLst/>
              </a:rPr>
              <a:t>.</a:t>
            </a:r>
            <a:br>
              <a:rPr lang="sr-Latn-RS" sz="2400" dirty="0" smtClean="0">
                <a:effectLst/>
              </a:rPr>
            </a:br>
            <a:r>
              <a:rPr lang="sr-Latn-RS" sz="2400" dirty="0" smtClean="0">
                <a:effectLst/>
              </a:rPr>
              <a:t/>
            </a:r>
            <a:br>
              <a:rPr lang="sr-Latn-RS" sz="2400" dirty="0" smtClean="0">
                <a:effectLst/>
              </a:rPr>
            </a:br>
            <a:r>
              <a:rPr lang="sr-Latn-RS" sz="2400" dirty="0" smtClean="0">
                <a:effectLst/>
              </a:rPr>
              <a:t>Pogledajte potvrdni (affirmative) i odrični (negative) oblik za sva lica:</a:t>
            </a:r>
            <a:endParaRPr lang="en-US" sz="2400" dirty="0">
              <a:effectLst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794336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91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sr-Latn-RS" sz="2400" dirty="0" smtClean="0">
                <a:effectLst/>
              </a:rPr>
              <a:t>Upitne rečenice dobijamo zamenom mesta subjekta i pomoćnog glagola to be:</a:t>
            </a:r>
            <a:endParaRPr lang="en-US" sz="2400" dirty="0">
              <a:effectLst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8329003" cy="31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08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Latn-RS" dirty="0" smtClean="0"/>
              <a:t>Obrati pažnju!</a:t>
            </a:r>
          </a:p>
          <a:p>
            <a:pPr marL="109728" indent="0">
              <a:buNone/>
            </a:pP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- ako se glagol završava na –e, -e se gubi i dodajemo –ing:</a:t>
            </a:r>
            <a:br>
              <a:rPr lang="sr-Latn-RS" dirty="0" smtClean="0"/>
            </a:br>
            <a:r>
              <a:rPr lang="sr-Latn-RS" dirty="0" smtClean="0"/>
              <a:t>mak</a:t>
            </a:r>
            <a:r>
              <a:rPr lang="sr-Latn-RS" dirty="0" smtClean="0">
                <a:solidFill>
                  <a:srgbClr val="00B050"/>
                </a:solidFill>
              </a:rPr>
              <a:t>e</a:t>
            </a:r>
            <a:r>
              <a:rPr lang="sr-Latn-RS" dirty="0" smtClean="0"/>
              <a:t>-making, writ</a:t>
            </a:r>
            <a:r>
              <a:rPr lang="sr-Latn-RS" dirty="0" smtClean="0">
                <a:solidFill>
                  <a:srgbClr val="00B050"/>
                </a:solidFill>
              </a:rPr>
              <a:t>e</a:t>
            </a:r>
            <a:r>
              <a:rPr lang="sr-Latn-RS" dirty="0" smtClean="0"/>
              <a:t>- writing, danc</a:t>
            </a:r>
            <a:r>
              <a:rPr lang="sr-Latn-RS" dirty="0" smtClean="0">
                <a:solidFill>
                  <a:srgbClr val="00B050"/>
                </a:solidFill>
              </a:rPr>
              <a:t>e</a:t>
            </a:r>
            <a:r>
              <a:rPr lang="sr-Latn-RS" dirty="0" smtClean="0"/>
              <a:t>-dancing</a:t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- kod nekih kratkih glagola koji se završavaju na suglasnik, suglasnik se duplira:</a:t>
            </a:r>
          </a:p>
          <a:p>
            <a:pPr marL="109728" indent="0">
              <a:buNone/>
            </a:pPr>
            <a:r>
              <a:rPr lang="sr-Latn-RS" dirty="0" smtClean="0"/>
              <a:t>sit-sit</a:t>
            </a:r>
            <a:r>
              <a:rPr lang="sr-Latn-RS" dirty="0" smtClean="0">
                <a:solidFill>
                  <a:srgbClr val="00B050"/>
                </a:solidFill>
              </a:rPr>
              <a:t>t</a:t>
            </a:r>
            <a:r>
              <a:rPr lang="sr-Latn-RS" dirty="0" smtClean="0"/>
              <a:t>ing, run-run</a:t>
            </a:r>
            <a:r>
              <a:rPr lang="sr-Latn-RS" dirty="0" smtClean="0">
                <a:solidFill>
                  <a:srgbClr val="00B050"/>
                </a:solidFill>
              </a:rPr>
              <a:t>n</a:t>
            </a:r>
            <a:r>
              <a:rPr lang="sr-Latn-RS" dirty="0" smtClean="0"/>
              <a:t>ing</a:t>
            </a:r>
          </a:p>
          <a:p>
            <a:pPr marL="109728" indent="0">
              <a:buNone/>
            </a:pPr>
            <a:endParaRPr lang="sr-Latn-RS" dirty="0"/>
          </a:p>
          <a:p>
            <a:pPr marL="109728" indent="0">
              <a:buNone/>
            </a:pPr>
            <a:r>
              <a:rPr lang="sr-Latn-RS" dirty="0" smtClean="0"/>
              <a:t>- ako se glagol završava na –ie, -ie prelazi u –y i dodajemo –ing:</a:t>
            </a:r>
          </a:p>
          <a:p>
            <a:pPr marL="109728" indent="0">
              <a:buNone/>
            </a:pPr>
            <a:r>
              <a:rPr lang="sr-Latn-RS" dirty="0" smtClean="0"/>
              <a:t>	lie-l</a:t>
            </a:r>
            <a:r>
              <a:rPr lang="sr-Latn-RS" dirty="0" smtClean="0">
                <a:solidFill>
                  <a:srgbClr val="00B050"/>
                </a:solidFill>
              </a:rPr>
              <a:t>y</a:t>
            </a:r>
            <a:r>
              <a:rPr lang="sr-Latn-RS" dirty="0" smtClean="0"/>
              <a:t>ing, die-d</a:t>
            </a:r>
            <a:r>
              <a:rPr lang="sr-Latn-RS" dirty="0" smtClean="0">
                <a:solidFill>
                  <a:srgbClr val="00B050"/>
                </a:solidFill>
              </a:rPr>
              <a:t>y</a:t>
            </a:r>
            <a:r>
              <a:rPr lang="sr-Latn-RS" dirty="0" smtClean="0"/>
              <a:t>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sr-Latn-RS" sz="2000" dirty="0" smtClean="0"/>
              <a:t>1 Napravite rečenice od datih reči:</a:t>
            </a:r>
          </a:p>
          <a:p>
            <a:pPr marL="109728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Practice time – Present Continuous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4936"/>
            <a:ext cx="8257767" cy="354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6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r-Latn-RS" sz="2000" dirty="0" smtClean="0"/>
              <a:t>2 Napiši odrične rečenice: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202510" cy="272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5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486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sr-Latn-RS" sz="2000" dirty="0" smtClean="0"/>
          </a:p>
          <a:p>
            <a:pPr marL="109728" indent="0">
              <a:buNone/>
            </a:pPr>
            <a:r>
              <a:rPr lang="sr-Latn-RS" sz="2000" dirty="0" smtClean="0"/>
              <a:t>3 Poveži pitanja sa kratkim odgovorima:</a:t>
            </a:r>
            <a:endParaRPr lang="en-US" sz="2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5812824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1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82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PRESENT CONTINUOUS  - trajno sadašnje vreme -</vt:lpstr>
      <vt:lpstr>PowerPoint Presentation</vt:lpstr>
      <vt:lpstr>PowerPoint Presentation</vt:lpstr>
      <vt:lpstr>U odričnom obliku dodajemo NOT na am/are/is.  Pogledajte potvrdni (affirmative) i odrični (negative) oblik za sva lica:</vt:lpstr>
      <vt:lpstr>Upitne rečenice dobijamo zamenom mesta subjekta i pomoćnog glagola to be:</vt:lpstr>
      <vt:lpstr>PowerPoint Presentation</vt:lpstr>
      <vt:lpstr>Practice time – Present Continuous</vt:lpstr>
      <vt:lpstr>PowerPoint Presentation</vt:lpstr>
      <vt:lpstr>PowerPoint Presentation</vt:lpstr>
      <vt:lpstr>Rešenja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  - trajno sadašnje vreme -</dc:title>
  <dc:creator>Ucenik</dc:creator>
  <cp:lastModifiedBy>Ucenik</cp:lastModifiedBy>
  <cp:revision>9</cp:revision>
  <dcterms:created xsi:type="dcterms:W3CDTF">2020-05-21T11:57:28Z</dcterms:created>
  <dcterms:modified xsi:type="dcterms:W3CDTF">2020-05-21T13:11:35Z</dcterms:modified>
</cp:coreProperties>
</file>